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sldIdLst>
    <p:sldId id="256" r:id="rId2"/>
    <p:sldId id="257" r:id="rId3"/>
    <p:sldId id="258" r:id="rId4"/>
    <p:sldId id="259" r:id="rId5"/>
    <p:sldId id="278" r:id="rId6"/>
    <p:sldId id="260" r:id="rId7"/>
    <p:sldId id="276" r:id="rId8"/>
    <p:sldId id="261" r:id="rId9"/>
    <p:sldId id="277" r:id="rId10"/>
    <p:sldId id="266" r:id="rId11"/>
    <p:sldId id="265" r:id="rId12"/>
    <p:sldId id="262" r:id="rId13"/>
    <p:sldId id="263" r:id="rId14"/>
    <p:sldId id="268" r:id="rId15"/>
    <p:sldId id="267" r:id="rId16"/>
    <p:sldId id="270" r:id="rId17"/>
    <p:sldId id="269" r:id="rId18"/>
    <p:sldId id="275" r:id="rId19"/>
    <p:sldId id="272" r:id="rId20"/>
    <p:sldId id="271" r:id="rId21"/>
    <p:sldId id="274" r:id="rId22"/>
    <p:sldId id="273" r:id="rId23"/>
    <p:sldId id="283" r:id="rId24"/>
    <p:sldId id="282" r:id="rId25"/>
    <p:sldId id="281" r:id="rId26"/>
    <p:sldId id="285" r:id="rId27"/>
    <p:sldId id="284" r:id="rId28"/>
    <p:sldId id="279" r:id="rId29"/>
    <p:sldId id="28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C1D258-8A43-4769-8C31-69E3DE4AA91C}" v="1991" dt="2021-12-22T03:49:58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24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45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629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4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49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246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5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36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25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84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19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511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 descr="그물망이 있는 추상적 배경">
            <a:extLst>
              <a:ext uri="{FF2B5EF4-FFF2-40B4-BE49-F238E27FC236}">
                <a16:creationId xmlns:a16="http://schemas.microsoft.com/office/drawing/2014/main" id="{4F1CA728-770D-4CAE-B94B-F9936A88D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88" r="1711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1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2600">
                <a:latin typeface="Arial Black"/>
                <a:ea typeface="Microsoft GothicNeo"/>
                <a:cs typeface="Microsoft GothicNeo"/>
              </a:rPr>
              <a:t>Photo to </a:t>
            </a:r>
            <a:br>
              <a:rPr lang="ko-KR" altLang="en-US" sz="2600">
                <a:latin typeface="Arial Black"/>
                <a:ea typeface="Microsoft GothicNeo"/>
                <a:cs typeface="Microsoft GothicNeo"/>
              </a:rPr>
            </a:br>
            <a:r>
              <a:rPr lang="ko-KR" altLang="en-US" sz="2600">
                <a:latin typeface="Arial Black"/>
                <a:ea typeface="Microsoft GothicNeo"/>
                <a:cs typeface="Microsoft GothicNeo"/>
              </a:rPr>
              <a:t>background picture</a:t>
            </a:r>
            <a:br>
              <a:rPr lang="ko-KR" altLang="en-US" sz="2600">
                <a:latin typeface="Arial Black"/>
                <a:ea typeface="Microsoft GothicNeo"/>
                <a:cs typeface="Microsoft GothicNeo"/>
              </a:rPr>
            </a:br>
            <a:r>
              <a:rPr lang="ko-KR" altLang="en-US" sz="2600">
                <a:latin typeface="Arial Black"/>
                <a:ea typeface="Microsoft GothicNeo"/>
                <a:cs typeface="Microsoft GothicNeo"/>
              </a:rPr>
              <a:t>by using GAN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l"/>
            <a:r>
              <a:rPr lang="ko-KR" altLang="en-US" sz="2000" dirty="0" err="1">
                <a:ea typeface="Malgun Gothic"/>
              </a:rPr>
              <a:t>배경작화를</a:t>
            </a:r>
            <a:r>
              <a:rPr lang="ko-KR" altLang="en-US" sz="2000" dirty="0">
                <a:ea typeface="Malgun Gothic"/>
              </a:rPr>
              <a:t> 직접 만들어보았다      </a:t>
            </a:r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870EC4-2567-4575-A404-16BF8E8A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원본사진</a:t>
            </a:r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배경그림</a:t>
            </a:r>
            <a:endParaRPr lang="en-US" altLang="ko-KR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4" descr="나무이(가) 표시된 사진&#10;&#10;자동 생성된 설명">
            <a:extLst>
              <a:ext uri="{FF2B5EF4-FFF2-40B4-BE49-F238E27FC236}">
                <a16:creationId xmlns:a16="http://schemas.microsoft.com/office/drawing/2014/main" id="{31CAFAD1-FCD6-4085-873B-D73C25E02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95673"/>
            <a:ext cx="10905066" cy="33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22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5" descr="정원, 무성한, 일이(가) 표시된 사진&#10;&#10;자동 생성된 설명">
            <a:extLst>
              <a:ext uri="{FF2B5EF4-FFF2-40B4-BE49-F238E27FC236}">
                <a16:creationId xmlns:a16="http://schemas.microsoft.com/office/drawing/2014/main" id="{A0C6C14C-34AC-4D72-A50D-B97BBF86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63" y="2965450"/>
            <a:ext cx="4981575" cy="28114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27530-B5BA-48CD-8585-A2E5F831A8B3}"/>
              </a:ext>
            </a:extLst>
          </p:cNvPr>
          <p:cNvSpPr txBox="1"/>
          <p:nvPr/>
        </p:nvSpPr>
        <p:spPr>
          <a:xfrm>
            <a:off x="1287463" y="5214938"/>
            <a:ext cx="4981575" cy="56197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300">
                <a:solidFill>
                  <a:srgbClr val="FFFFFF"/>
                </a:solidFill>
              </a:rPr>
              <a:t>Transfer </a:t>
            </a:r>
            <a:r>
              <a:rPr lang="ko-KR" altLang="en-US" sz="1300" err="1">
                <a:solidFill>
                  <a:srgbClr val="FFFFFF"/>
                </a:solidFill>
              </a:rPr>
              <a:t>Model</a:t>
            </a:r>
            <a:r>
              <a:rPr lang="ko-KR" altLang="en-US" sz="1300">
                <a:solidFill>
                  <a:srgbClr val="FFFFFF"/>
                </a:solidFill>
              </a:rPr>
              <a:t> </a:t>
            </a:r>
            <a:r>
              <a:rPr lang="ko-KR" altLang="en-US" sz="1300" err="1">
                <a:solidFill>
                  <a:srgbClr val="FFFFFF"/>
                </a:solidFill>
              </a:rPr>
              <a:t>by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 TF </a:t>
            </a: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Hub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 </a:t>
            </a:r>
            <a:endParaRPr lang="ko-KR" sz="1300">
              <a:solidFill>
                <a:srgbClr val="FFFFFF"/>
              </a:solidFill>
            </a:endParaRPr>
          </a:p>
        </p:txBody>
      </p:sp>
      <p:pic>
        <p:nvPicPr>
          <p:cNvPr id="6" name="그림 6" descr="나무이(가) 표시된 사진&#10;&#10;자동 생성된 설명">
            <a:extLst>
              <a:ext uri="{FF2B5EF4-FFF2-40B4-BE49-F238E27FC236}">
                <a16:creationId xmlns:a16="http://schemas.microsoft.com/office/drawing/2014/main" id="{A96156E8-F284-4850-B259-CA18370AA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0" y="2965450"/>
            <a:ext cx="5013325" cy="28114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98427D-CDFC-40B7-9772-5BBDB22E224D}"/>
              </a:ext>
            </a:extLst>
          </p:cNvPr>
          <p:cNvSpPr txBox="1"/>
          <p:nvPr/>
        </p:nvSpPr>
        <p:spPr>
          <a:xfrm>
            <a:off x="6337300" y="5214938"/>
            <a:ext cx="5013325" cy="56197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Model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 </a:t>
            </a: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Result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870EC4-2567-4575-A404-16BF8E8A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ko-KR" altLang="en-US" sz="4000">
                <a:solidFill>
                  <a:srgbClr val="FFFFFF"/>
                </a:solidFill>
                <a:latin typeface="Aharoni"/>
                <a:cs typeface="Aharoni"/>
              </a:rPr>
              <a:t>원본사진</a:t>
            </a:r>
            <a:r>
              <a:rPr lang="ko-KR" sz="4000">
                <a:solidFill>
                  <a:srgbClr val="FFFFFF"/>
                </a:solidFill>
                <a:latin typeface="Aharoni"/>
                <a:cs typeface="Aharoni"/>
              </a:rPr>
              <a:t>- 배경그림</a:t>
            </a:r>
            <a:endParaRPr lang="ko-KR" sz="4000" b="0">
              <a:solidFill>
                <a:srgbClr val="FFFFFF"/>
              </a:solidFill>
              <a:latin typeface="Aharoni"/>
              <a:cs typeface="Aharoni"/>
            </a:endParaRPr>
          </a:p>
        </p:txBody>
      </p:sp>
    </p:spTree>
    <p:extLst>
      <p:ext uri="{BB962C8B-B14F-4D97-AF65-F5344CB8AC3E}">
        <p14:creationId xmlns:p14="http://schemas.microsoft.com/office/powerpoint/2010/main" val="3740960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870EC4-2567-4575-A404-16BF8E8A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원본사진</a:t>
            </a:r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배경그림</a:t>
            </a:r>
            <a:endParaRPr lang="en-US" altLang="ko-KR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4" descr="나무이(가) 표시된 사진&#10;&#10;자동 생성된 설명">
            <a:extLst>
              <a:ext uri="{FF2B5EF4-FFF2-40B4-BE49-F238E27FC236}">
                <a16:creationId xmlns:a16="http://schemas.microsoft.com/office/drawing/2014/main" id="{31CAFAD1-FCD6-4085-873B-D73C25E02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63940"/>
            <a:ext cx="10905066" cy="38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14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5" descr="나무, 실외, 건물, 오래된이(가) 표시된 사진&#10;&#10;자동 생성된 설명">
            <a:extLst>
              <a:ext uri="{FF2B5EF4-FFF2-40B4-BE49-F238E27FC236}">
                <a16:creationId xmlns:a16="http://schemas.microsoft.com/office/drawing/2014/main" id="{A0C6C14C-34AC-4D72-A50D-B97BBF86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6463"/>
            <a:ext cx="5202238" cy="3438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27530-B5BA-48CD-8585-A2E5F831A8B3}"/>
              </a:ext>
            </a:extLst>
          </p:cNvPr>
          <p:cNvSpPr txBox="1"/>
          <p:nvPr/>
        </p:nvSpPr>
        <p:spPr>
          <a:xfrm>
            <a:off x="838200" y="4926013"/>
            <a:ext cx="5202238" cy="6873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300">
                <a:solidFill>
                  <a:srgbClr val="FFFFFF"/>
                </a:solidFill>
              </a:rPr>
              <a:t>Transfer </a:t>
            </a:r>
            <a:r>
              <a:rPr lang="ko-KR" altLang="en-US" sz="1300" err="1">
                <a:solidFill>
                  <a:srgbClr val="FFFFFF"/>
                </a:solidFill>
              </a:rPr>
              <a:t>Model</a:t>
            </a:r>
            <a:r>
              <a:rPr lang="ko-KR" altLang="en-US" sz="1300">
                <a:solidFill>
                  <a:srgbClr val="FFFFFF"/>
                </a:solidFill>
              </a:rPr>
              <a:t> </a:t>
            </a:r>
            <a:r>
              <a:rPr lang="ko-KR" altLang="en-US" sz="1300" err="1">
                <a:solidFill>
                  <a:srgbClr val="FFFFFF"/>
                </a:solidFill>
              </a:rPr>
              <a:t>by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 TF </a:t>
            </a: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Hub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 </a:t>
            </a:r>
            <a:endParaRPr lang="ko-KR" sz="1300">
              <a:solidFill>
                <a:srgbClr val="FFFFFF"/>
              </a:solidFill>
            </a:endParaRPr>
          </a:p>
        </p:txBody>
      </p:sp>
      <p:pic>
        <p:nvPicPr>
          <p:cNvPr id="6" name="그림 6" descr="나무, 실외, 대지, 일이(가) 표시된 사진&#10;&#10;자동 생성된 설명">
            <a:extLst>
              <a:ext uri="{FF2B5EF4-FFF2-40B4-BE49-F238E27FC236}">
                <a16:creationId xmlns:a16="http://schemas.microsoft.com/office/drawing/2014/main" id="{A96156E8-F284-4850-B259-CA18370AA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75" y="2176463"/>
            <a:ext cx="5241925" cy="3438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98427D-CDFC-40B7-9772-5BBDB22E224D}"/>
              </a:ext>
            </a:extLst>
          </p:cNvPr>
          <p:cNvSpPr txBox="1"/>
          <p:nvPr/>
        </p:nvSpPr>
        <p:spPr>
          <a:xfrm>
            <a:off x="6111875" y="4926013"/>
            <a:ext cx="5241925" cy="6873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Model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 </a:t>
            </a: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Result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870EC4-2567-4575-A404-16BF8E8A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Aharoni"/>
                <a:cs typeface="Aharoni"/>
              </a:rPr>
              <a:t>원본사진</a:t>
            </a:r>
            <a:r>
              <a:rPr lang="ko-KR" sz="3200">
                <a:solidFill>
                  <a:schemeClr val="bg1"/>
                </a:solidFill>
                <a:latin typeface="Aharoni"/>
                <a:cs typeface="Aharoni"/>
              </a:rPr>
              <a:t>- 배경그림</a:t>
            </a:r>
            <a:endParaRPr lang="ko-KR" sz="3200" b="0">
              <a:solidFill>
                <a:schemeClr val="bg1"/>
              </a:solidFill>
              <a:latin typeface="Aharoni"/>
              <a:cs typeface="Aharoni"/>
            </a:endParaRPr>
          </a:p>
        </p:txBody>
      </p:sp>
    </p:spTree>
    <p:extLst>
      <p:ext uri="{BB962C8B-B14F-4D97-AF65-F5344CB8AC3E}">
        <p14:creationId xmlns:p14="http://schemas.microsoft.com/office/powerpoint/2010/main" val="392320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870EC4-2567-4575-A404-16BF8E8A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원본사진</a:t>
            </a:r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배경그림</a:t>
            </a:r>
            <a:endParaRPr lang="en-US" altLang="ko-KR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4" descr="텍스트, 건물이(가) 표시된 사진&#10;&#10;자동 생성된 설명">
            <a:extLst>
              <a:ext uri="{FF2B5EF4-FFF2-40B4-BE49-F238E27FC236}">
                <a16:creationId xmlns:a16="http://schemas.microsoft.com/office/drawing/2014/main" id="{31CAFAD1-FCD6-4085-873B-D73C25E02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82041"/>
            <a:ext cx="10905066" cy="338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64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5" descr="실외이(가) 표시된 사진&#10;&#10;자동 생성된 설명">
            <a:extLst>
              <a:ext uri="{FF2B5EF4-FFF2-40B4-BE49-F238E27FC236}">
                <a16:creationId xmlns:a16="http://schemas.microsoft.com/office/drawing/2014/main" id="{A0C6C14C-34AC-4D72-A50D-B97BBF86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63" y="2963863"/>
            <a:ext cx="4989513" cy="2816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27530-B5BA-48CD-8585-A2E5F831A8B3}"/>
              </a:ext>
            </a:extLst>
          </p:cNvPr>
          <p:cNvSpPr txBox="1"/>
          <p:nvPr/>
        </p:nvSpPr>
        <p:spPr>
          <a:xfrm>
            <a:off x="1287463" y="5216525"/>
            <a:ext cx="4989513" cy="5635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300">
                <a:solidFill>
                  <a:srgbClr val="FFFFFF"/>
                </a:solidFill>
              </a:rPr>
              <a:t>Transfer </a:t>
            </a:r>
            <a:r>
              <a:rPr lang="ko-KR" altLang="en-US" sz="1300" err="1">
                <a:solidFill>
                  <a:srgbClr val="FFFFFF"/>
                </a:solidFill>
              </a:rPr>
              <a:t>Model</a:t>
            </a:r>
            <a:r>
              <a:rPr lang="ko-KR" altLang="en-US" sz="1300">
                <a:solidFill>
                  <a:srgbClr val="FFFFFF"/>
                </a:solidFill>
              </a:rPr>
              <a:t> </a:t>
            </a:r>
            <a:r>
              <a:rPr lang="ko-KR" altLang="en-US" sz="1300" err="1">
                <a:solidFill>
                  <a:srgbClr val="FFFFFF"/>
                </a:solidFill>
              </a:rPr>
              <a:t>by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 TF </a:t>
            </a: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Hub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 </a:t>
            </a:r>
            <a:endParaRPr lang="ko-KR" sz="1300">
              <a:solidFill>
                <a:srgbClr val="FFFFFF"/>
              </a:solidFill>
            </a:endParaRPr>
          </a:p>
        </p:txBody>
      </p:sp>
      <p:pic>
        <p:nvPicPr>
          <p:cNvPr id="6" name="그림 6" descr="나무, 실외이(가) 표시된 사진&#10;&#10;자동 생성된 설명">
            <a:extLst>
              <a:ext uri="{FF2B5EF4-FFF2-40B4-BE49-F238E27FC236}">
                <a16:creationId xmlns:a16="http://schemas.microsoft.com/office/drawing/2014/main" id="{A96156E8-F284-4850-B259-CA18370AA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2963863"/>
            <a:ext cx="5006975" cy="2816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98427D-CDFC-40B7-9772-5BBDB22E224D}"/>
              </a:ext>
            </a:extLst>
          </p:cNvPr>
          <p:cNvSpPr txBox="1"/>
          <p:nvPr/>
        </p:nvSpPr>
        <p:spPr>
          <a:xfrm>
            <a:off x="6343650" y="5216525"/>
            <a:ext cx="5006975" cy="5635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Model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 </a:t>
            </a: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Result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870EC4-2567-4575-A404-16BF8E8A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ko-KR" sz="4000">
                <a:solidFill>
                  <a:srgbClr val="FFFFFF"/>
                </a:solidFill>
                <a:latin typeface="Aharoni"/>
                <a:cs typeface="Aharoni"/>
              </a:rPr>
              <a:t>원본사진- 배경그림</a:t>
            </a:r>
            <a:endParaRPr lang="ko-KR" sz="4000" b="0">
              <a:solidFill>
                <a:srgbClr val="FFFFFF"/>
              </a:solidFill>
              <a:cs typeface="Aharoni"/>
            </a:endParaRPr>
          </a:p>
        </p:txBody>
      </p:sp>
    </p:spTree>
    <p:extLst>
      <p:ext uri="{BB962C8B-B14F-4D97-AF65-F5344CB8AC3E}">
        <p14:creationId xmlns:p14="http://schemas.microsoft.com/office/powerpoint/2010/main" val="3577027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870EC4-2567-4575-A404-16BF8E8A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원본사진</a:t>
            </a:r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배경그림</a:t>
            </a:r>
            <a:endParaRPr lang="en-US" altLang="ko-KR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4" descr="하늘, 구름이(가) 표시된 사진&#10;&#10;자동 생성된 설명">
            <a:extLst>
              <a:ext uri="{FF2B5EF4-FFF2-40B4-BE49-F238E27FC236}">
                <a16:creationId xmlns:a16="http://schemas.microsoft.com/office/drawing/2014/main" id="{31CAFAD1-FCD6-4085-873B-D73C25E02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209304"/>
            <a:ext cx="10905066" cy="332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48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5" descr="텍스트, 산이(가) 표시된 사진&#10;&#10;자동 생성된 설명">
            <a:extLst>
              <a:ext uri="{FF2B5EF4-FFF2-40B4-BE49-F238E27FC236}">
                <a16:creationId xmlns:a16="http://schemas.microsoft.com/office/drawing/2014/main" id="{A0C6C14C-34AC-4D72-A50D-B97BBF86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63" y="2981325"/>
            <a:ext cx="4997450" cy="278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27530-B5BA-48CD-8585-A2E5F831A8B3}"/>
              </a:ext>
            </a:extLst>
          </p:cNvPr>
          <p:cNvSpPr txBox="1"/>
          <p:nvPr/>
        </p:nvSpPr>
        <p:spPr>
          <a:xfrm>
            <a:off x="1287463" y="5207000"/>
            <a:ext cx="4997450" cy="55721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300">
                <a:solidFill>
                  <a:srgbClr val="FFFFFF"/>
                </a:solidFill>
              </a:rPr>
              <a:t>Transfer </a:t>
            </a:r>
            <a:r>
              <a:rPr lang="ko-KR" altLang="en-US" sz="1300" err="1">
                <a:solidFill>
                  <a:srgbClr val="FFFFFF"/>
                </a:solidFill>
              </a:rPr>
              <a:t>Model</a:t>
            </a:r>
            <a:r>
              <a:rPr lang="ko-KR" altLang="en-US" sz="1300">
                <a:solidFill>
                  <a:srgbClr val="FFFFFF"/>
                </a:solidFill>
              </a:rPr>
              <a:t> </a:t>
            </a:r>
            <a:r>
              <a:rPr lang="ko-KR" altLang="en-US" sz="1300" err="1">
                <a:solidFill>
                  <a:srgbClr val="FFFFFF"/>
                </a:solidFill>
              </a:rPr>
              <a:t>by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 TF </a:t>
            </a: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Hub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 </a:t>
            </a:r>
            <a:endParaRPr lang="ko-KR" sz="1300">
              <a:solidFill>
                <a:srgbClr val="FFFFFF"/>
              </a:solidFill>
            </a:endParaRPr>
          </a:p>
        </p:txBody>
      </p:sp>
      <p:pic>
        <p:nvPicPr>
          <p:cNvPr id="6" name="그림 6" descr="실외, 일, 군중이(가) 표시된 사진&#10;&#10;자동 생성된 설명">
            <a:extLst>
              <a:ext uri="{FF2B5EF4-FFF2-40B4-BE49-F238E27FC236}">
                <a16:creationId xmlns:a16="http://schemas.microsoft.com/office/drawing/2014/main" id="{A96156E8-F284-4850-B259-CA18370AA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588" y="2981325"/>
            <a:ext cx="4999038" cy="2781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98427D-CDFC-40B7-9772-5BBDB22E224D}"/>
              </a:ext>
            </a:extLst>
          </p:cNvPr>
          <p:cNvSpPr txBox="1"/>
          <p:nvPr/>
        </p:nvSpPr>
        <p:spPr>
          <a:xfrm>
            <a:off x="6351588" y="5207000"/>
            <a:ext cx="4999038" cy="55721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Model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 </a:t>
            </a: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Result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870EC4-2567-4575-A404-16BF8E8A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ko-KR" altLang="en-US" sz="4000">
                <a:solidFill>
                  <a:srgbClr val="FFFFFF"/>
                </a:solidFill>
                <a:latin typeface="Aharoni"/>
                <a:cs typeface="Aharoni"/>
              </a:rPr>
              <a:t>원본사진</a:t>
            </a:r>
            <a:r>
              <a:rPr lang="ko-KR" sz="4000">
                <a:solidFill>
                  <a:srgbClr val="FFFFFF"/>
                </a:solidFill>
                <a:latin typeface="Aharoni"/>
                <a:cs typeface="Aharoni"/>
              </a:rPr>
              <a:t>- 배경그림</a:t>
            </a:r>
            <a:endParaRPr lang="ko-KR" sz="4000" b="0">
              <a:solidFill>
                <a:srgbClr val="FFFFFF"/>
              </a:solidFill>
              <a:latin typeface="Aharoni"/>
              <a:cs typeface="Aharoni"/>
            </a:endParaRPr>
          </a:p>
        </p:txBody>
      </p:sp>
    </p:spTree>
    <p:extLst>
      <p:ext uri="{BB962C8B-B14F-4D97-AF65-F5344CB8AC3E}">
        <p14:creationId xmlns:p14="http://schemas.microsoft.com/office/powerpoint/2010/main" val="3488052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3EBA0B-9DCE-4BD7-96DA-661E5181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원본사진</a:t>
            </a:r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</a:t>
            </a:r>
            <a:r>
              <a:rPr lang="ko-KR" alt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원본사진</a:t>
            </a:r>
            <a:endParaRPr lang="en-US" altLang="ko-KR" sz="7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534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870EC4-2567-4575-A404-16BF8E8A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원본사진</a:t>
            </a:r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원본사진</a:t>
            </a:r>
            <a:endParaRPr lang="en-US" altLang="ko-KR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4" descr="텍스트, 나무, 건물이(가) 표시된 사진&#10;&#10;자동 생성된 설명">
            <a:extLst>
              <a:ext uri="{FF2B5EF4-FFF2-40B4-BE49-F238E27FC236}">
                <a16:creationId xmlns:a16="http://schemas.microsoft.com/office/drawing/2014/main" id="{31CAFAD1-FCD6-4085-873B-D73C25E02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82041"/>
            <a:ext cx="10905066" cy="338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4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05811E-186B-48ED-BDDE-BFF2FE144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개요</a:t>
            </a:r>
            <a:endParaRPr lang="en-US" altLang="ko-KR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3E1A9A2-625F-4548-90CD-25A8B31C11E0}"/>
              </a:ext>
            </a:extLst>
          </p:cNvPr>
          <p:cNvSpPr txBox="1">
            <a:spLocks/>
          </p:cNvSpPr>
          <p:nvPr/>
        </p:nvSpPr>
        <p:spPr>
          <a:xfrm>
            <a:off x="841248" y="3337269"/>
            <a:ext cx="10509504" cy="290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lang="en-US" sz="5400" b="1" kern="1200" spc="3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>
                <a:solidFill>
                  <a:schemeClr val="tx1"/>
                </a:solidFill>
                <a:latin typeface="+mn-lt"/>
                <a:cs typeface="+mn-cs"/>
              </a:rPr>
              <a:t>1. </a:t>
            </a:r>
            <a:r>
              <a:rPr lang="ko-KR" altLang="en-US" sz="2200">
                <a:solidFill>
                  <a:schemeClr val="tx1"/>
                </a:solidFill>
                <a:latin typeface="+mn-lt"/>
                <a:cs typeface="+mn-cs"/>
              </a:rPr>
              <a:t>프로젝트 목표 및 의의</a:t>
            </a:r>
            <a:endParaRPr lang="en-US" altLang="ko-KR" sz="220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>
                <a:solidFill>
                  <a:schemeClr val="tx1"/>
                </a:solidFill>
                <a:latin typeface="+mn-lt"/>
                <a:cs typeface="+mn-cs"/>
              </a:rPr>
              <a:t>2. </a:t>
            </a:r>
            <a:r>
              <a:rPr lang="ko-KR" altLang="en-US" sz="2200">
                <a:solidFill>
                  <a:schemeClr val="tx1"/>
                </a:solidFill>
                <a:latin typeface="+mn-lt"/>
                <a:cs typeface="+mn-cs"/>
              </a:rPr>
              <a:t>프로젝트에 사용한 기술 소개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>
                <a:solidFill>
                  <a:schemeClr val="tx1"/>
                </a:solidFill>
                <a:latin typeface="+mn-lt"/>
                <a:cs typeface="+mn-cs"/>
              </a:rPr>
              <a:t>3. </a:t>
            </a:r>
            <a:r>
              <a:rPr lang="ko-KR" altLang="en-US" sz="2200">
                <a:solidFill>
                  <a:schemeClr val="tx1"/>
                </a:solidFill>
                <a:latin typeface="+mn-lt"/>
                <a:cs typeface="+mn-cs"/>
              </a:rPr>
              <a:t>스케치 </a:t>
            </a:r>
            <a:r>
              <a:rPr lang="en-US" altLang="ko-KR" sz="2200">
                <a:solidFill>
                  <a:schemeClr val="tx1"/>
                </a:solidFill>
                <a:latin typeface="+mn-lt"/>
                <a:cs typeface="+mn-cs"/>
              </a:rPr>
              <a:t>- </a:t>
            </a:r>
            <a:r>
              <a:rPr lang="ko-KR" altLang="en-US" sz="2200">
                <a:solidFill>
                  <a:schemeClr val="tx1"/>
                </a:solidFill>
                <a:latin typeface="+mn-lt"/>
                <a:cs typeface="+mn-cs"/>
              </a:rPr>
              <a:t>스케치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>
                <a:solidFill>
                  <a:schemeClr val="tx1"/>
                </a:solidFill>
                <a:latin typeface="+mn-lt"/>
                <a:cs typeface="+mn-cs"/>
              </a:rPr>
              <a:t>4. </a:t>
            </a:r>
            <a:r>
              <a:rPr lang="ko-KR" altLang="en-US" sz="2200">
                <a:solidFill>
                  <a:schemeClr val="tx1"/>
                </a:solidFill>
                <a:latin typeface="+mn-lt"/>
                <a:cs typeface="+mn-cs"/>
              </a:rPr>
              <a:t>스케치 </a:t>
            </a:r>
            <a:r>
              <a:rPr lang="en-US" altLang="ko-KR" sz="2200">
                <a:solidFill>
                  <a:schemeClr val="tx1"/>
                </a:solidFill>
                <a:latin typeface="+mn-lt"/>
                <a:cs typeface="+mn-cs"/>
              </a:rPr>
              <a:t>- </a:t>
            </a:r>
            <a:r>
              <a:rPr lang="ko-KR" altLang="en-US" sz="2200">
                <a:solidFill>
                  <a:schemeClr val="tx1"/>
                </a:solidFill>
                <a:latin typeface="+mn-lt"/>
                <a:cs typeface="+mn-cs"/>
              </a:rPr>
              <a:t>배경그림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>
                <a:solidFill>
                  <a:schemeClr val="tx1"/>
                </a:solidFill>
                <a:latin typeface="+mn-lt"/>
                <a:cs typeface="+mn-cs"/>
              </a:rPr>
              <a:t>5. </a:t>
            </a:r>
            <a:r>
              <a:rPr lang="ko-KR" altLang="en-US" sz="2200">
                <a:solidFill>
                  <a:schemeClr val="tx1"/>
                </a:solidFill>
                <a:latin typeface="+mn-lt"/>
                <a:cs typeface="+mn-cs"/>
              </a:rPr>
              <a:t>원본사진 </a:t>
            </a:r>
            <a:r>
              <a:rPr lang="en-US" altLang="ko-KR" sz="2200">
                <a:solidFill>
                  <a:schemeClr val="tx1"/>
                </a:solidFill>
                <a:latin typeface="+mn-lt"/>
                <a:cs typeface="+mn-cs"/>
              </a:rPr>
              <a:t>- </a:t>
            </a:r>
            <a:r>
              <a:rPr lang="ko-KR" altLang="en-US" sz="2200">
                <a:solidFill>
                  <a:schemeClr val="tx1"/>
                </a:solidFill>
                <a:latin typeface="+mn-lt"/>
                <a:cs typeface="+mn-cs"/>
              </a:rPr>
              <a:t>배경그림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>
                <a:solidFill>
                  <a:schemeClr val="tx1"/>
                </a:solidFill>
                <a:latin typeface="+mn-lt"/>
                <a:cs typeface="+mn-cs"/>
              </a:rPr>
              <a:t>6. </a:t>
            </a:r>
            <a:r>
              <a:rPr lang="ko-KR" altLang="en-US" sz="2200">
                <a:solidFill>
                  <a:schemeClr val="tx1"/>
                </a:solidFill>
                <a:latin typeface="+mn-lt"/>
                <a:cs typeface="+mn-cs"/>
              </a:rPr>
              <a:t>원본사진 </a:t>
            </a:r>
            <a:r>
              <a:rPr lang="en-US" altLang="ko-KR" sz="2200">
                <a:solidFill>
                  <a:schemeClr val="tx1"/>
                </a:solidFill>
                <a:latin typeface="+mn-lt"/>
                <a:cs typeface="+mn-cs"/>
              </a:rPr>
              <a:t>- </a:t>
            </a:r>
            <a:r>
              <a:rPr lang="ko-KR" altLang="en-US" sz="2200">
                <a:solidFill>
                  <a:schemeClr val="tx1"/>
                </a:solidFill>
                <a:latin typeface="+mn-lt"/>
                <a:cs typeface="+mn-cs"/>
              </a:rPr>
              <a:t>원본사진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>
                <a:solidFill>
                  <a:schemeClr val="tx1"/>
                </a:solidFill>
                <a:latin typeface="+mn-lt"/>
                <a:cs typeface="+mn-cs"/>
              </a:rPr>
              <a:t>7. </a:t>
            </a:r>
            <a:r>
              <a:rPr lang="ko-KR" altLang="en-US" sz="2200">
                <a:solidFill>
                  <a:schemeClr val="tx1"/>
                </a:solidFill>
                <a:latin typeface="+mn-lt"/>
                <a:cs typeface="+mn-cs"/>
              </a:rPr>
              <a:t>결과 및 반성점</a:t>
            </a:r>
            <a:endParaRPr lang="en-US" altLang="ko-KR" sz="220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894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5" descr="텍스트, 나무, 실외, 거리이(가) 표시된 사진&#10;&#10;자동 생성된 설명">
            <a:extLst>
              <a:ext uri="{FF2B5EF4-FFF2-40B4-BE49-F238E27FC236}">
                <a16:creationId xmlns:a16="http://schemas.microsoft.com/office/drawing/2014/main" id="{A0C6C14C-34AC-4D72-A50D-B97BBF86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63" y="2963863"/>
            <a:ext cx="4989513" cy="2816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27530-B5BA-48CD-8585-A2E5F831A8B3}"/>
              </a:ext>
            </a:extLst>
          </p:cNvPr>
          <p:cNvSpPr txBox="1"/>
          <p:nvPr/>
        </p:nvSpPr>
        <p:spPr>
          <a:xfrm>
            <a:off x="1287463" y="5216525"/>
            <a:ext cx="4989513" cy="5635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300">
                <a:solidFill>
                  <a:srgbClr val="FFFFFF"/>
                </a:solidFill>
              </a:rPr>
              <a:t>Transfer </a:t>
            </a:r>
            <a:r>
              <a:rPr lang="ko-KR" altLang="en-US" sz="1300" err="1">
                <a:solidFill>
                  <a:srgbClr val="FFFFFF"/>
                </a:solidFill>
              </a:rPr>
              <a:t>Model</a:t>
            </a:r>
            <a:r>
              <a:rPr lang="ko-KR" altLang="en-US" sz="1300">
                <a:solidFill>
                  <a:srgbClr val="FFFFFF"/>
                </a:solidFill>
              </a:rPr>
              <a:t> </a:t>
            </a:r>
            <a:r>
              <a:rPr lang="ko-KR" altLang="en-US" sz="1300" err="1">
                <a:solidFill>
                  <a:srgbClr val="FFFFFF"/>
                </a:solidFill>
              </a:rPr>
              <a:t>by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 TF </a:t>
            </a: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Hub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 </a:t>
            </a:r>
            <a:endParaRPr lang="ko-KR" sz="1300">
              <a:solidFill>
                <a:srgbClr val="FFFFFF"/>
              </a:solidFill>
            </a:endParaRPr>
          </a:p>
        </p:txBody>
      </p:sp>
      <p:pic>
        <p:nvPicPr>
          <p:cNvPr id="6" name="그림 6" descr="나무, 실외, 여행, 버스이(가) 표시된 사진&#10;&#10;자동 생성된 설명">
            <a:extLst>
              <a:ext uri="{FF2B5EF4-FFF2-40B4-BE49-F238E27FC236}">
                <a16:creationId xmlns:a16="http://schemas.microsoft.com/office/drawing/2014/main" id="{A96156E8-F284-4850-B259-CA18370AA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2963863"/>
            <a:ext cx="5006975" cy="2816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98427D-CDFC-40B7-9772-5BBDB22E224D}"/>
              </a:ext>
            </a:extLst>
          </p:cNvPr>
          <p:cNvSpPr txBox="1"/>
          <p:nvPr/>
        </p:nvSpPr>
        <p:spPr>
          <a:xfrm>
            <a:off x="6343650" y="5216525"/>
            <a:ext cx="5006975" cy="5635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Model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 </a:t>
            </a: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Result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870EC4-2567-4575-A404-16BF8E8A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ko-KR" altLang="en-US" sz="4000">
                <a:solidFill>
                  <a:srgbClr val="FFFFFF"/>
                </a:solidFill>
                <a:latin typeface="Aharoni"/>
                <a:cs typeface="Angsana New"/>
              </a:rPr>
              <a:t>원본사진- 원본사진  </a:t>
            </a:r>
            <a:endParaRPr lang="ko-KR" altLang="en-US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363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870EC4-2567-4575-A404-16BF8E8A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원본사진</a:t>
            </a:r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원본사진</a:t>
            </a:r>
            <a:endParaRPr lang="en-US" altLang="ko-KR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4" descr="텍스트, 나무이(가) 표시된 사진&#10;&#10;자동 생성된 설명">
            <a:extLst>
              <a:ext uri="{FF2B5EF4-FFF2-40B4-BE49-F238E27FC236}">
                <a16:creationId xmlns:a16="http://schemas.microsoft.com/office/drawing/2014/main" id="{31CAFAD1-FCD6-4085-873B-D73C25E02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95673"/>
            <a:ext cx="10905066" cy="33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61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5" descr="나무, 수족관이(가) 표시된 사진&#10;&#10;자동 생성된 설명">
            <a:extLst>
              <a:ext uri="{FF2B5EF4-FFF2-40B4-BE49-F238E27FC236}">
                <a16:creationId xmlns:a16="http://schemas.microsoft.com/office/drawing/2014/main" id="{A0C6C14C-34AC-4D72-A50D-B97BBF86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63" y="2968625"/>
            <a:ext cx="4973638" cy="2806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27530-B5BA-48CD-8585-A2E5F831A8B3}"/>
              </a:ext>
            </a:extLst>
          </p:cNvPr>
          <p:cNvSpPr txBox="1"/>
          <p:nvPr/>
        </p:nvSpPr>
        <p:spPr>
          <a:xfrm>
            <a:off x="1287463" y="5213350"/>
            <a:ext cx="4973638" cy="5603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300">
                <a:solidFill>
                  <a:srgbClr val="FFFFFF"/>
                </a:solidFill>
              </a:rPr>
              <a:t>Transfer </a:t>
            </a:r>
            <a:r>
              <a:rPr lang="ko-KR" altLang="en-US" sz="1300" err="1">
                <a:solidFill>
                  <a:srgbClr val="FFFFFF"/>
                </a:solidFill>
              </a:rPr>
              <a:t>Model</a:t>
            </a:r>
            <a:r>
              <a:rPr lang="ko-KR" altLang="en-US" sz="1300">
                <a:solidFill>
                  <a:srgbClr val="FFFFFF"/>
                </a:solidFill>
              </a:rPr>
              <a:t> </a:t>
            </a:r>
            <a:r>
              <a:rPr lang="ko-KR" altLang="en-US" sz="1300" err="1">
                <a:solidFill>
                  <a:srgbClr val="FFFFFF"/>
                </a:solidFill>
              </a:rPr>
              <a:t>by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 TF </a:t>
            </a: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Hub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 </a:t>
            </a:r>
            <a:endParaRPr lang="ko-KR" sz="1300">
              <a:solidFill>
                <a:srgbClr val="FFFFFF"/>
              </a:solidFill>
            </a:endParaRPr>
          </a:p>
        </p:txBody>
      </p:sp>
      <p:pic>
        <p:nvPicPr>
          <p:cNvPr id="6" name="그림 6" descr="나무, 스프링클러장치이(가) 표시된 사진&#10;&#10;자동 생성된 설명">
            <a:extLst>
              <a:ext uri="{FF2B5EF4-FFF2-40B4-BE49-F238E27FC236}">
                <a16:creationId xmlns:a16="http://schemas.microsoft.com/office/drawing/2014/main" id="{A96156E8-F284-4850-B259-CA18370AA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775" y="2968625"/>
            <a:ext cx="5022850" cy="2806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98427D-CDFC-40B7-9772-5BBDB22E224D}"/>
              </a:ext>
            </a:extLst>
          </p:cNvPr>
          <p:cNvSpPr txBox="1"/>
          <p:nvPr/>
        </p:nvSpPr>
        <p:spPr>
          <a:xfrm>
            <a:off x="6327775" y="5213350"/>
            <a:ext cx="5022850" cy="5603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Model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 </a:t>
            </a: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Result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870EC4-2567-4575-A404-16BF8E8A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ko-KR" altLang="en-US" sz="4000">
                <a:solidFill>
                  <a:srgbClr val="FFFFFF"/>
                </a:solidFill>
                <a:latin typeface="Aharoni"/>
                <a:cs typeface="Angsana New"/>
              </a:rPr>
              <a:t>원본사진- 원본사진  </a:t>
            </a:r>
            <a:endParaRPr lang="ko-KR" altLang="en-US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267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3EBA0B-9DCE-4BD7-96DA-661E5181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ko-KR" altLang="en-US" sz="7200" kern="1200" dirty="0">
                <a:latin typeface="+mj-lt"/>
                <a:ea typeface="맑은 고딕"/>
                <a:cs typeface="+mj-cs"/>
              </a:rPr>
              <a:t>원본사진</a:t>
            </a:r>
            <a:r>
              <a:rPr lang="en-US" altLang="ko-KR" sz="7200" kern="1200" dirty="0">
                <a:latin typeface="+mj-lt"/>
                <a:ea typeface="맑은 고딕"/>
                <a:cs typeface="+mj-cs"/>
              </a:rPr>
              <a:t>- </a:t>
            </a:r>
            <a:r>
              <a:rPr lang="en-US" altLang="ko-KR" sz="7200" dirty="0" err="1">
                <a:ea typeface="맑은 고딕"/>
              </a:rPr>
              <a:t>스케치</a:t>
            </a:r>
            <a:endParaRPr lang="en-US" altLang="ko-KR" sz="7200" kern="1200" dirty="0" err="1">
              <a:latin typeface="+mj-lt"/>
              <a:ea typeface="맑은 고딕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332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870EC4-2567-4575-A404-16BF8E8A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원본사진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스케치</a:t>
            </a:r>
            <a:endParaRPr lang="en-US" altLang="ko-KR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1CAFAD1-FCD6-4085-873B-D73C25E02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52880"/>
            <a:ext cx="6780700" cy="49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41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5" descr="자기이(가) 표시된 사진&#10;&#10;자동 생성된 설명">
            <a:extLst>
              <a:ext uri="{FF2B5EF4-FFF2-40B4-BE49-F238E27FC236}">
                <a16:creationId xmlns:a16="http://schemas.microsoft.com/office/drawing/2014/main" id="{A0C6C14C-34AC-4D72-A50D-B97BBF86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13" y="2962275"/>
            <a:ext cx="4929188" cy="281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27530-B5BA-48CD-8585-A2E5F831A8B3}"/>
              </a:ext>
            </a:extLst>
          </p:cNvPr>
          <p:cNvSpPr txBox="1"/>
          <p:nvPr/>
        </p:nvSpPr>
        <p:spPr>
          <a:xfrm>
            <a:off x="1331913" y="5218113"/>
            <a:ext cx="4929188" cy="5635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300">
                <a:solidFill>
                  <a:srgbClr val="FFFFFF"/>
                </a:solidFill>
              </a:rPr>
              <a:t>Transfer </a:t>
            </a:r>
            <a:r>
              <a:rPr lang="ko-KR" altLang="en-US" sz="1300" err="1">
                <a:solidFill>
                  <a:srgbClr val="FFFFFF"/>
                </a:solidFill>
              </a:rPr>
              <a:t>Model</a:t>
            </a:r>
            <a:r>
              <a:rPr lang="ko-KR" altLang="en-US" sz="1300">
                <a:solidFill>
                  <a:srgbClr val="FFFFFF"/>
                </a:solidFill>
              </a:rPr>
              <a:t> </a:t>
            </a:r>
            <a:r>
              <a:rPr lang="ko-KR" altLang="en-US" sz="1300" err="1">
                <a:solidFill>
                  <a:srgbClr val="FFFFFF"/>
                </a:solidFill>
              </a:rPr>
              <a:t>by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 TF </a:t>
            </a: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Hub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 </a:t>
            </a:r>
            <a:endParaRPr lang="ko-KR" sz="1300">
              <a:solidFill>
                <a:srgbClr val="FFFFFF"/>
              </a:solidFill>
            </a:endParaRPr>
          </a:p>
        </p:txBody>
      </p:sp>
      <p:pic>
        <p:nvPicPr>
          <p:cNvPr id="6" name="그림 6" descr="텍스트, 실내, 혼잡한이(가) 표시된 사진&#10;&#10;자동 생성된 설명">
            <a:extLst>
              <a:ext uri="{FF2B5EF4-FFF2-40B4-BE49-F238E27FC236}">
                <a16:creationId xmlns:a16="http://schemas.microsoft.com/office/drawing/2014/main" id="{A96156E8-F284-4850-B259-CA18370AA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363" y="2962275"/>
            <a:ext cx="4978400" cy="2819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98427D-CDFC-40B7-9772-5BBDB22E224D}"/>
              </a:ext>
            </a:extLst>
          </p:cNvPr>
          <p:cNvSpPr txBox="1"/>
          <p:nvPr/>
        </p:nvSpPr>
        <p:spPr>
          <a:xfrm>
            <a:off x="6329363" y="5218113"/>
            <a:ext cx="4978400" cy="5635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Model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 </a:t>
            </a: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Result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870EC4-2567-4575-A404-16BF8E8A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ko-KR" altLang="en-US" sz="4000">
                <a:solidFill>
                  <a:srgbClr val="FFFFFF"/>
                </a:solidFill>
                <a:latin typeface="Aharoni"/>
                <a:ea typeface="맑은 고딕"/>
                <a:cs typeface="Angsana New"/>
              </a:rPr>
              <a:t>원본사진- 스케치</a:t>
            </a:r>
            <a:endParaRPr lang="ko-KR" altLang="en-US" sz="4000">
              <a:solidFill>
                <a:srgbClr val="FFFFFF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81950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870EC4-2567-4575-A404-16BF8E8A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원본사진</a:t>
            </a:r>
            <a:r>
              <a:rPr lang="en-US" altLang="ko-KR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</a:t>
            </a:r>
            <a:r>
              <a:rPr lang="ko-KR" alt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스케치</a:t>
            </a:r>
            <a:endParaRPr lang="en-US" altLang="ko-KR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1CAFAD1-FCD6-4085-873B-D73C25E02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66488"/>
            <a:ext cx="6780700" cy="432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12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그림 5" descr="패브릭, 자기이(가) 표시된 사진&#10;&#10;자동 생성된 설명">
            <a:extLst>
              <a:ext uri="{FF2B5EF4-FFF2-40B4-BE49-F238E27FC236}">
                <a16:creationId xmlns:a16="http://schemas.microsoft.com/office/drawing/2014/main" id="{A0C6C14C-34AC-4D72-A50D-B97BBF86B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38" y="2962275"/>
            <a:ext cx="4926013" cy="281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27530-B5BA-48CD-8585-A2E5F831A8B3}"/>
              </a:ext>
            </a:extLst>
          </p:cNvPr>
          <p:cNvSpPr txBox="1"/>
          <p:nvPr/>
        </p:nvSpPr>
        <p:spPr>
          <a:xfrm>
            <a:off x="1316038" y="5216525"/>
            <a:ext cx="4926013" cy="5635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300">
                <a:solidFill>
                  <a:srgbClr val="FFFFFF"/>
                </a:solidFill>
              </a:rPr>
              <a:t>Transfer </a:t>
            </a:r>
            <a:r>
              <a:rPr lang="ko-KR" altLang="en-US" sz="1300" err="1">
                <a:solidFill>
                  <a:srgbClr val="FFFFFF"/>
                </a:solidFill>
              </a:rPr>
              <a:t>Model</a:t>
            </a:r>
            <a:r>
              <a:rPr lang="ko-KR" altLang="en-US" sz="1300">
                <a:solidFill>
                  <a:srgbClr val="FFFFFF"/>
                </a:solidFill>
              </a:rPr>
              <a:t> </a:t>
            </a:r>
            <a:r>
              <a:rPr lang="ko-KR" altLang="en-US" sz="1300" err="1">
                <a:solidFill>
                  <a:srgbClr val="FFFFFF"/>
                </a:solidFill>
              </a:rPr>
              <a:t>by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 TF </a:t>
            </a: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Hub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 </a:t>
            </a:r>
            <a:endParaRPr lang="ko-KR" sz="1300">
              <a:solidFill>
                <a:srgbClr val="FFFFFF"/>
              </a:solidFill>
            </a:endParaRPr>
          </a:p>
        </p:txBody>
      </p:sp>
      <p:pic>
        <p:nvPicPr>
          <p:cNvPr id="6" name="그림 6" descr="실내, 혼잡한이(가) 표시된 사진&#10;&#10;자동 생성된 설명">
            <a:extLst>
              <a:ext uri="{FF2B5EF4-FFF2-40B4-BE49-F238E27FC236}">
                <a16:creationId xmlns:a16="http://schemas.microsoft.com/office/drawing/2014/main" id="{A96156E8-F284-4850-B259-CA18370AA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196" y="2962275"/>
            <a:ext cx="4926733" cy="2819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98427D-CDFC-40B7-9772-5BBDB22E224D}"/>
              </a:ext>
            </a:extLst>
          </p:cNvPr>
          <p:cNvSpPr txBox="1"/>
          <p:nvPr/>
        </p:nvSpPr>
        <p:spPr>
          <a:xfrm>
            <a:off x="6311900" y="5216525"/>
            <a:ext cx="5013325" cy="5635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Model</a:t>
            </a:r>
            <a:r>
              <a:rPr lang="ko-KR" altLang="en-US" sz="1300">
                <a:solidFill>
                  <a:srgbClr val="FFFFFF"/>
                </a:solidFill>
                <a:ea typeface="Malgun Gothic"/>
              </a:rPr>
              <a:t> </a:t>
            </a:r>
            <a:r>
              <a:rPr lang="ko-KR" altLang="en-US" sz="1300" err="1">
                <a:solidFill>
                  <a:srgbClr val="FFFFFF"/>
                </a:solidFill>
                <a:ea typeface="Malgun Gothic"/>
              </a:rPr>
              <a:t>Result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870EC4-2567-4575-A404-16BF8E8A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ko-KR" altLang="en-US" sz="4000">
                <a:solidFill>
                  <a:srgbClr val="FFFFFF"/>
                </a:solidFill>
                <a:latin typeface="Aharoni"/>
                <a:ea typeface="맑은 고딕"/>
                <a:cs typeface="Angsana New"/>
              </a:rPr>
              <a:t>원본사진- 스케치</a:t>
            </a:r>
            <a:endParaRPr lang="ko-KR" altLang="en-US" sz="4000">
              <a:solidFill>
                <a:srgbClr val="FFFFFF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84147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3EBA0B-9DCE-4BD7-96DA-661E5181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결과 및 반성점</a:t>
            </a:r>
            <a:endParaRPr lang="en-US" altLang="ko-KR" sz="540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084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F199EB-D8E6-46FD-A962-B6B65ACCA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bg1"/>
                </a:solidFill>
                <a:ea typeface="맑은 고딕"/>
                <a:cs typeface="Calibri Light"/>
              </a:rPr>
              <a:t>결과 및 반성점</a:t>
            </a:r>
            <a:endParaRPr lang="ko-KR" altLang="en-US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C21536-9587-4067-AC4E-2481E333E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200" dirty="0">
                <a:ea typeface="맑은 고딕"/>
                <a:cs typeface="Calibri"/>
              </a:rPr>
              <a:t>결과 </a:t>
            </a:r>
            <a:endParaRPr lang="ko-KR" altLang="en-US" sz="2200" dirty="0">
              <a:ea typeface="맑은 고딕" panose="020B0503020000020004" pitchFamily="34" charset="-127"/>
              <a:cs typeface="Calibri"/>
            </a:endParaRPr>
          </a:p>
          <a:p>
            <a:pPr lvl="1"/>
            <a:r>
              <a:rPr lang="ko-KR" sz="2200" dirty="0">
                <a:ea typeface="맑은 고딕"/>
                <a:cs typeface="Calibri"/>
              </a:rPr>
              <a:t>스타일 이미지의 </a:t>
            </a:r>
            <a:r>
              <a:rPr lang="ko-KR" sz="2200" b="1" dirty="0" err="1">
                <a:ea typeface="맑은 고딕"/>
                <a:cs typeface="Calibri"/>
              </a:rPr>
              <a:t>그림체</a:t>
            </a:r>
            <a:r>
              <a:rPr lang="ko-KR" sz="2200" dirty="0">
                <a:ea typeface="맑은 고딕"/>
                <a:cs typeface="Calibri"/>
              </a:rPr>
              <a:t> 가 아닌 </a:t>
            </a:r>
            <a:r>
              <a:rPr lang="ko-KR" sz="2200" b="1" dirty="0">
                <a:ea typeface="맑은 고딕"/>
                <a:cs typeface="Calibri"/>
              </a:rPr>
              <a:t>색조들의 배합</a:t>
            </a:r>
            <a:r>
              <a:rPr lang="ko-KR" sz="2200" dirty="0">
                <a:ea typeface="맑은 고딕"/>
                <a:cs typeface="Calibri"/>
              </a:rPr>
              <a:t> 을 가져옴</a:t>
            </a:r>
            <a:endParaRPr lang="en-US" altLang="ko-KR" sz="2200" dirty="0">
              <a:ea typeface="+mn-lt"/>
              <a:cs typeface="+mn-lt"/>
            </a:endParaRPr>
          </a:p>
          <a:p>
            <a:pPr lvl="1"/>
            <a:r>
              <a:rPr lang="ko-KR" sz="2200" dirty="0">
                <a:ea typeface="맑은 고딕"/>
                <a:cs typeface="Calibri"/>
              </a:rPr>
              <a:t>콘텐츠 이미지의 </a:t>
            </a:r>
            <a:r>
              <a:rPr lang="ko-KR" altLang="en-US" sz="2200" b="1" dirty="0">
                <a:ea typeface="맑은 고딕"/>
                <a:cs typeface="Calibri"/>
              </a:rPr>
              <a:t>색조들의</a:t>
            </a:r>
            <a:r>
              <a:rPr lang="ko-KR" sz="2200" b="1" dirty="0">
                <a:ea typeface="맑은 고딕"/>
                <a:cs typeface="Calibri"/>
              </a:rPr>
              <a:t> 배합</a:t>
            </a:r>
            <a:r>
              <a:rPr lang="ko-KR" sz="2200" dirty="0">
                <a:ea typeface="맑은 고딕"/>
                <a:cs typeface="Calibri"/>
              </a:rPr>
              <a:t>은 </a:t>
            </a:r>
            <a:r>
              <a:rPr lang="ko-KR" sz="2200" b="1" dirty="0">
                <a:ea typeface="맑은 고딕"/>
                <a:cs typeface="Calibri"/>
              </a:rPr>
              <a:t>변경</a:t>
            </a:r>
            <a:r>
              <a:rPr lang="ko-KR" sz="2200" dirty="0">
                <a:ea typeface="맑은 고딕"/>
                <a:cs typeface="Calibri"/>
              </a:rPr>
              <a:t>됨</a:t>
            </a:r>
            <a:endParaRPr lang="en-US" altLang="ko-KR" sz="2200" dirty="0">
              <a:ea typeface="+mn-lt"/>
              <a:cs typeface="+mn-lt"/>
            </a:endParaRPr>
          </a:p>
          <a:p>
            <a:pPr lvl="1"/>
            <a:r>
              <a:rPr lang="ko-KR" sz="2200" dirty="0">
                <a:ea typeface="맑은 고딕"/>
                <a:cs typeface="Calibri"/>
              </a:rPr>
              <a:t>콘텐츠 이미지의 </a:t>
            </a:r>
            <a:r>
              <a:rPr lang="ko-KR" altLang="en-US" sz="2200" b="1" dirty="0">
                <a:ea typeface="맑은 고딕"/>
                <a:cs typeface="Calibri"/>
              </a:rPr>
              <a:t>그림체</a:t>
            </a:r>
            <a:r>
              <a:rPr lang="ko-KR" altLang="en-US" sz="2200" dirty="0">
                <a:ea typeface="맑은 고딕"/>
                <a:cs typeface="Calibri"/>
              </a:rPr>
              <a:t>는</a:t>
            </a:r>
            <a:r>
              <a:rPr lang="ko-KR" sz="2200" dirty="0">
                <a:ea typeface="맑은 고딕"/>
                <a:cs typeface="Calibri"/>
              </a:rPr>
              <a:t> 그대로 </a:t>
            </a:r>
            <a:r>
              <a:rPr lang="ko-KR" sz="2200" b="1" dirty="0">
                <a:ea typeface="맑은 고딕"/>
                <a:cs typeface="Calibri"/>
              </a:rPr>
              <a:t>유지</a:t>
            </a:r>
            <a:r>
              <a:rPr lang="ko-KR" altLang="en-US" sz="2200" dirty="0">
                <a:ea typeface="맑은 고딕"/>
                <a:cs typeface="Calibri"/>
              </a:rPr>
              <a:t>됨</a:t>
            </a:r>
            <a:endParaRPr lang="en-US" altLang="ko-KR" sz="2200" dirty="0">
              <a:ea typeface="맑은 고딕"/>
              <a:cs typeface="Calibri"/>
            </a:endParaRPr>
          </a:p>
          <a:p>
            <a:endParaRPr lang="ko-KR" altLang="en-US" sz="2200">
              <a:ea typeface="맑은 고딕"/>
              <a:cs typeface="Calibri"/>
            </a:endParaRPr>
          </a:p>
          <a:p>
            <a:r>
              <a:rPr lang="ko-KR" altLang="en-US" sz="2200" dirty="0" err="1">
                <a:ea typeface="맑은 고딕"/>
                <a:cs typeface="Calibri"/>
              </a:rPr>
              <a:t>반성점</a:t>
            </a:r>
          </a:p>
          <a:p>
            <a:pPr lvl="1"/>
            <a:r>
              <a:rPr lang="ko-KR" altLang="en-US" sz="2200" dirty="0">
                <a:ea typeface="맑은 고딕"/>
                <a:cs typeface="Calibri"/>
              </a:rPr>
              <a:t>작화가 사실체가 아닌 경우, 그림체가 변경되지 않으므로 재현하기 어렵다</a:t>
            </a:r>
          </a:p>
          <a:p>
            <a:pPr lvl="1"/>
            <a:r>
              <a:rPr lang="ko-KR" altLang="en-US" sz="2200" dirty="0">
                <a:ea typeface="맑은 고딕"/>
                <a:cs typeface="Calibri"/>
              </a:rPr>
              <a:t>배경이 되는 사진이 존재해야 한다.(허구의 배경을 그리기 어렵다)</a:t>
            </a:r>
          </a:p>
          <a:p>
            <a:pPr lvl="1"/>
            <a:r>
              <a:rPr lang="ko-KR" altLang="en-US" sz="2200" dirty="0">
                <a:ea typeface="맑은 고딕"/>
                <a:cs typeface="Calibri"/>
              </a:rPr>
              <a:t>뭉개진 작화를 해상도를 올리는 작업을 하면 작화의 질이 상승할 수도 있을 것 같다</a:t>
            </a:r>
          </a:p>
        </p:txBody>
      </p:sp>
    </p:spTree>
    <p:extLst>
      <p:ext uri="{BB962C8B-B14F-4D97-AF65-F5344CB8AC3E}">
        <p14:creationId xmlns:p14="http://schemas.microsoft.com/office/powerpoint/2010/main" val="2464498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47D9D7-CA84-4E7D-BD74-D081ACB81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프로젝트 목표 및 의의</a:t>
            </a:r>
            <a:endParaRPr lang="en-US" altLang="ko-KR" sz="6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44EEC82-483D-4748-8DC9-8D26A7BBBC2A}"/>
              </a:ext>
            </a:extLst>
          </p:cNvPr>
          <p:cNvSpPr txBox="1">
            <a:spLocks/>
          </p:cNvSpPr>
          <p:nvPr/>
        </p:nvSpPr>
        <p:spPr>
          <a:xfrm>
            <a:off x="841248" y="3337269"/>
            <a:ext cx="10509504" cy="290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lang="en-US" sz="5400" b="1" kern="1200" spc="3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000" b="0">
                <a:solidFill>
                  <a:schemeClr val="tx1"/>
                </a:solidFill>
                <a:latin typeface="+mn-lt"/>
                <a:cs typeface="+mn-cs"/>
              </a:rPr>
              <a:t>프로젝트 목표 </a:t>
            </a:r>
            <a:endParaRPr lang="en-US" altLang="ko-KR" sz="2000" b="0" spc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+mn-lt"/>
                <a:cs typeface="+mn-cs"/>
              </a:rPr>
              <a:t>     -</a:t>
            </a:r>
            <a:r>
              <a:rPr lang="ko-KR" altLang="en-US" sz="2000">
                <a:solidFill>
                  <a:schemeClr val="tx1"/>
                </a:solidFill>
                <a:latin typeface="+mn-lt"/>
                <a:cs typeface="+mn-cs"/>
              </a:rPr>
              <a:t>만화나 애니메이션 작화를 모방하여 풍경사진을 배경작화로</a:t>
            </a:r>
            <a:r>
              <a:rPr lang="en-US" altLang="ko-KR" sz="2000">
                <a:solidFill>
                  <a:schemeClr val="tx1"/>
                </a:solidFill>
                <a:latin typeface="+mn-lt"/>
                <a:cs typeface="+mn-cs"/>
              </a:rPr>
              <a:t> </a:t>
            </a:r>
            <a:r>
              <a:rPr lang="ko-KR" altLang="en-US" sz="2000">
                <a:solidFill>
                  <a:schemeClr val="tx1"/>
                </a:solidFill>
                <a:latin typeface="+mn-lt"/>
                <a:cs typeface="+mn-cs"/>
              </a:rPr>
              <a:t>쓰일 수 있게 조정한다</a:t>
            </a:r>
            <a:r>
              <a:rPr lang="en-US" altLang="ko-KR" sz="2000">
                <a:solidFill>
                  <a:schemeClr val="tx1"/>
                </a:solidFill>
                <a:latin typeface="+mn-lt"/>
                <a:cs typeface="+mn-cs"/>
              </a:rPr>
              <a:t>.</a:t>
            </a:r>
            <a:endParaRPr lang="en-US" altLang="ko-KR" sz="2000" b="0" spc="0">
              <a:solidFill>
                <a:schemeClr val="tx1"/>
              </a:solidFill>
              <a:latin typeface="+mn-lt"/>
              <a:cs typeface="+mn-cs"/>
            </a:endParaRPr>
          </a:p>
          <a:p>
            <a:pPr marL="742950" lvl="1" indent="-228600" latinLnBrk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2000"/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000" b="0">
                <a:solidFill>
                  <a:schemeClr val="tx1"/>
                </a:solidFill>
                <a:latin typeface="+mn-lt"/>
                <a:cs typeface="+mn-cs"/>
              </a:rPr>
              <a:t>프로젝트 의의</a:t>
            </a:r>
            <a:endParaRPr lang="en-US" altLang="ko-KR" sz="2000" b="0" spc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000" b="0" spc="0">
                <a:solidFill>
                  <a:schemeClr val="tx1"/>
                </a:solidFill>
                <a:latin typeface="+mn-lt"/>
                <a:cs typeface="+mn-cs"/>
              </a:rPr>
              <a:t>     </a:t>
            </a:r>
            <a:r>
              <a:rPr lang="en-US" altLang="ko-KR" sz="2000">
                <a:solidFill>
                  <a:schemeClr val="tx1"/>
                </a:solidFill>
                <a:latin typeface="+mn-lt"/>
                <a:cs typeface="+mn-cs"/>
              </a:rPr>
              <a:t>-</a:t>
            </a:r>
            <a:r>
              <a:rPr lang="ko-KR" altLang="en-US" sz="2000">
                <a:solidFill>
                  <a:schemeClr val="tx1"/>
                </a:solidFill>
                <a:latin typeface="+mn-lt"/>
                <a:cs typeface="+mn-cs"/>
              </a:rPr>
              <a:t>만화나 애니메이션에서 인물을 제외한 배경작화는</a:t>
            </a:r>
            <a:r>
              <a:rPr lang="en-US" altLang="ko-KR" sz="2000">
                <a:solidFill>
                  <a:schemeClr val="tx1"/>
                </a:solidFill>
                <a:latin typeface="+mn-lt"/>
                <a:cs typeface="+mn-cs"/>
              </a:rPr>
              <a:t> </a:t>
            </a:r>
            <a:r>
              <a:rPr lang="ko-KR" altLang="en-US" sz="2000">
                <a:solidFill>
                  <a:schemeClr val="tx1"/>
                </a:solidFill>
                <a:latin typeface="+mn-lt"/>
                <a:cs typeface="+mn-cs"/>
              </a:rPr>
              <a:t>많은 비중을 차지한다</a:t>
            </a:r>
            <a:endParaRPr lang="en-US" altLang="ko-KR" sz="2000" b="0" spc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+mn-lt"/>
                <a:cs typeface="+mn-cs"/>
              </a:rPr>
              <a:t>     -</a:t>
            </a:r>
            <a:r>
              <a:rPr lang="ko-KR" altLang="en-US" sz="2000">
                <a:solidFill>
                  <a:schemeClr val="tx1"/>
                </a:solidFill>
                <a:latin typeface="+mn-lt"/>
                <a:cs typeface="+mn-cs"/>
              </a:rPr>
              <a:t>배경작화를</a:t>
            </a:r>
            <a:r>
              <a:rPr lang="en-US" altLang="ko-KR" sz="200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ko-KR" altLang="en-US" sz="2000">
                <a:solidFill>
                  <a:schemeClr val="tx1"/>
                </a:solidFill>
                <a:latin typeface="+mn-lt"/>
                <a:cs typeface="+mn-cs"/>
              </a:rPr>
              <a:t>직접 그리기 보다는 </a:t>
            </a:r>
            <a:r>
              <a:rPr lang="en-US" altLang="ko-KR" sz="2000">
                <a:solidFill>
                  <a:schemeClr val="tx1"/>
                </a:solidFill>
                <a:latin typeface="+mn-lt"/>
                <a:cs typeface="+mn-cs"/>
              </a:rPr>
              <a:t>AI </a:t>
            </a:r>
            <a:r>
              <a:rPr lang="ko-KR" altLang="en-US" sz="2000">
                <a:solidFill>
                  <a:schemeClr val="tx1"/>
                </a:solidFill>
                <a:latin typeface="+mn-lt"/>
                <a:cs typeface="+mn-cs"/>
              </a:rPr>
              <a:t>기술을 사용하여 간단히 만들 수 있게 한다</a:t>
            </a:r>
            <a:endParaRPr lang="en-US" altLang="ko-KR" sz="2000" b="0" spc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000">
                <a:solidFill>
                  <a:schemeClr val="tx1"/>
                </a:solidFill>
                <a:latin typeface="+mn-lt"/>
                <a:cs typeface="+mn-cs"/>
              </a:rPr>
              <a:t>     -</a:t>
            </a:r>
            <a:r>
              <a:rPr lang="ko-KR" altLang="en-US" sz="2000">
                <a:solidFill>
                  <a:schemeClr val="tx1"/>
                </a:solidFill>
                <a:latin typeface="+mn-lt"/>
                <a:cs typeface="+mn-cs"/>
              </a:rPr>
              <a:t>추가적으로</a:t>
            </a:r>
            <a:r>
              <a:rPr lang="en-US" altLang="ko-KR" sz="2000">
                <a:solidFill>
                  <a:schemeClr val="tx1"/>
                </a:solidFill>
                <a:latin typeface="+mn-lt"/>
                <a:cs typeface="+mn-cs"/>
              </a:rPr>
              <a:t>, </a:t>
            </a:r>
            <a:r>
              <a:rPr lang="ko-KR" altLang="en-US" sz="2000">
                <a:solidFill>
                  <a:schemeClr val="tx1"/>
                </a:solidFill>
                <a:latin typeface="+mn-lt"/>
                <a:cs typeface="+mn-cs"/>
              </a:rPr>
              <a:t>실제 영상을 애니메이션처럼 만들 수 있다</a:t>
            </a:r>
            <a:r>
              <a:rPr lang="en-US" altLang="ko-KR" sz="2000">
                <a:solidFill>
                  <a:schemeClr val="tx1"/>
                </a:solidFill>
                <a:latin typeface="+mn-lt"/>
                <a:cs typeface="+mn-cs"/>
              </a:rPr>
              <a:t>. (ex) </a:t>
            </a:r>
            <a:r>
              <a:rPr lang="ko-KR" altLang="en-US" sz="2000">
                <a:solidFill>
                  <a:schemeClr val="tx1"/>
                </a:solidFill>
                <a:latin typeface="+mn-lt"/>
                <a:cs typeface="+mn-cs"/>
              </a:rPr>
              <a:t>러빙빈센트</a:t>
            </a:r>
            <a:r>
              <a:rPr lang="en-US" altLang="ko-KR" sz="2000">
                <a:solidFill>
                  <a:schemeClr val="tx1"/>
                </a:solidFill>
                <a:latin typeface="+mn-lt"/>
                <a:cs typeface="+mn-cs"/>
              </a:rPr>
              <a:t>)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2000" b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200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37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2E524A-1CC3-4877-B30C-50F5AFFD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프로젝트에 사용한 기술 소개</a:t>
            </a:r>
            <a:endParaRPr lang="en-US" altLang="ko-KR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5C0C157-ED6F-4527-806D-143E248985CD}"/>
              </a:ext>
            </a:extLst>
          </p:cNvPr>
          <p:cNvSpPr txBox="1">
            <a:spLocks/>
          </p:cNvSpPr>
          <p:nvPr/>
        </p:nvSpPr>
        <p:spPr>
          <a:xfrm>
            <a:off x="1428750" y="2190057"/>
            <a:ext cx="9334500" cy="870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lang="en-US" sz="5400" b="1" kern="1200" spc="3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+mn-lt"/>
                <a:ea typeface="맑은 고딕"/>
                <a:cs typeface="+mn-cs"/>
              </a:rPr>
              <a:t>Neural Style Transfer</a:t>
            </a:r>
          </a:p>
        </p:txBody>
      </p:sp>
      <p:pic>
        <p:nvPicPr>
          <p:cNvPr id="4" name="그림 4" descr="텍스트, 다리, 여행이(가) 표시된 사진&#10;&#10;자동 생성된 설명">
            <a:extLst>
              <a:ext uri="{FF2B5EF4-FFF2-40B4-BE49-F238E27FC236}">
                <a16:creationId xmlns:a16="http://schemas.microsoft.com/office/drawing/2014/main" id="{BDC29692-E139-4592-9728-62EC10423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8324"/>
            <a:ext cx="10515600" cy="270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83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3EBA0B-9DCE-4BD7-96DA-661E5181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ko-KR" altLang="en-US" sz="7200" dirty="0">
                <a:ea typeface="맑은 고딕"/>
              </a:rPr>
              <a:t>스케치</a:t>
            </a:r>
            <a:r>
              <a:rPr lang="en-US" altLang="ko-KR" sz="7200" kern="1200" dirty="0">
                <a:latin typeface="+mj-lt"/>
                <a:ea typeface="맑은 고딕"/>
                <a:cs typeface="+mj-cs"/>
              </a:rPr>
              <a:t>- </a:t>
            </a:r>
            <a:r>
              <a:rPr lang="en-US" altLang="ko-KR" sz="7200" dirty="0" err="1">
                <a:ea typeface="맑은 고딕"/>
              </a:rPr>
              <a:t>스케치</a:t>
            </a:r>
            <a:endParaRPr lang="ko-KR" altLang="en-US" sz="7200" kern="1200" dirty="0" err="1">
              <a:latin typeface="+mj-lt"/>
              <a:ea typeface="맑은 고딕"/>
              <a:cs typeface="Calibri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645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70EC4-2567-4575-A404-16BF8E8A1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Aharoni"/>
                <a:cs typeface="Angsana New"/>
              </a:rPr>
              <a:t>스케치- 스케치</a:t>
            </a:r>
            <a:endParaRPr lang="ko-KR" altLang="en-US" dirty="0"/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1CAFAD1-FCD6-4085-873B-D73C25E02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12" y="1559875"/>
            <a:ext cx="5798042" cy="4236087"/>
          </a:xfr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A0C6C14C-34AC-4D72-A50D-B97BBF86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406" y="1562101"/>
            <a:ext cx="2668191" cy="4114800"/>
          </a:xfrm>
          <a:prstGeom prst="rect">
            <a:avLst/>
          </a:prstGeom>
        </p:spPr>
      </p:pic>
      <p:pic>
        <p:nvPicPr>
          <p:cNvPr id="6" name="그림 6" descr="선화이(가) 표시된 사진&#10;&#10;자동 생성된 설명">
            <a:extLst>
              <a:ext uri="{FF2B5EF4-FFF2-40B4-BE49-F238E27FC236}">
                <a16:creationId xmlns:a16="http://schemas.microsoft.com/office/drawing/2014/main" id="{A96156E8-F284-4850-B259-CA18370AA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673" y="1562100"/>
            <a:ext cx="2660154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27530-B5BA-48CD-8585-A2E5F831A8B3}"/>
              </a:ext>
            </a:extLst>
          </p:cNvPr>
          <p:cNvSpPr txBox="1"/>
          <p:nvPr/>
        </p:nvSpPr>
        <p:spPr>
          <a:xfrm>
            <a:off x="6703483" y="58039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Transfer </a:t>
            </a:r>
            <a:r>
              <a:rPr lang="ko-KR" altLang="en-US" dirty="0" err="1"/>
              <a:t>Model</a:t>
            </a:r>
          </a:p>
          <a:p>
            <a:r>
              <a:rPr lang="ko-KR" altLang="en-US" dirty="0" err="1">
                <a:ea typeface="Malgun Gothic"/>
              </a:rPr>
              <a:t>by</a:t>
            </a:r>
            <a:r>
              <a:rPr lang="ko-KR" altLang="en-US" dirty="0">
                <a:ea typeface="Malgun Gothic"/>
              </a:rPr>
              <a:t> TF </a:t>
            </a:r>
            <a:r>
              <a:rPr lang="ko-KR" altLang="en-US" dirty="0" err="1">
                <a:ea typeface="Malgun Gothic"/>
              </a:rPr>
              <a:t>Hub</a:t>
            </a:r>
            <a:r>
              <a:rPr lang="ko-KR" altLang="en-US" dirty="0">
                <a:ea typeface="Malgun Gothic"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C6800-3300-40D3-A0DE-43E8E39497B2}"/>
              </a:ext>
            </a:extLst>
          </p:cNvPr>
          <p:cNvSpPr txBox="1"/>
          <p:nvPr/>
        </p:nvSpPr>
        <p:spPr>
          <a:xfrm>
            <a:off x="1120775" y="5809191"/>
            <a:ext cx="11662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 err="1"/>
              <a:t>Content</a:t>
            </a:r>
            <a:endParaRPr lang="ko-KR" altLang="en-US" dirty="0" err="1">
              <a:ea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8427D-CDFC-40B7-9772-5BBDB22E224D}"/>
              </a:ext>
            </a:extLst>
          </p:cNvPr>
          <p:cNvSpPr txBox="1"/>
          <p:nvPr/>
        </p:nvSpPr>
        <p:spPr>
          <a:xfrm>
            <a:off x="9656232" y="5814482"/>
            <a:ext cx="18753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Malgun Gothic"/>
              </a:rPr>
              <a:t>Model</a:t>
            </a:r>
            <a:r>
              <a:rPr lang="ko-KR" altLang="en-US" dirty="0">
                <a:ea typeface="Malgun Gothic"/>
              </a:rPr>
              <a:t> </a:t>
            </a:r>
            <a:r>
              <a:rPr lang="ko-KR" altLang="en-US" dirty="0" err="1">
                <a:ea typeface="Malgun Gothic"/>
              </a:rPr>
              <a:t>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F7907E-3701-43DC-9E93-358EDA272C0A}"/>
              </a:ext>
            </a:extLst>
          </p:cNvPr>
          <p:cNvSpPr txBox="1"/>
          <p:nvPr/>
        </p:nvSpPr>
        <p:spPr>
          <a:xfrm>
            <a:off x="4253441" y="5798607"/>
            <a:ext cx="774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 err="1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523787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3EBA0B-9DCE-4BD7-96DA-661E5181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ko-KR" altLang="en-US" sz="7200" dirty="0">
                <a:ea typeface="맑은 고딕"/>
              </a:rPr>
              <a:t>스케치</a:t>
            </a:r>
            <a:r>
              <a:rPr lang="en-US" altLang="ko-KR" sz="7200" kern="1200" dirty="0">
                <a:latin typeface="+mj-lt"/>
                <a:ea typeface="맑은 고딕"/>
                <a:cs typeface="+mj-cs"/>
              </a:rPr>
              <a:t>- </a:t>
            </a:r>
            <a:r>
              <a:rPr lang="ko-KR" altLang="en-US" sz="7200" dirty="0">
                <a:ea typeface="맑은 고딕"/>
              </a:rPr>
              <a:t>배경그림</a:t>
            </a:r>
            <a:endParaRPr lang="en-US" altLang="ko-KR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926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70EC4-2567-4575-A404-16BF8E8A1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Aharoni"/>
                <a:cs typeface="Angsana New"/>
              </a:rPr>
              <a:t>스케치- 배경그림</a:t>
            </a:r>
            <a:endParaRPr lang="ko-KR" altLang="en-US" dirty="0"/>
          </a:p>
        </p:txBody>
      </p:sp>
      <p:pic>
        <p:nvPicPr>
          <p:cNvPr id="4" name="그림 4" descr="텍스트, 액자이(가) 표시된 사진&#10;&#10;자동 생성된 설명">
            <a:extLst>
              <a:ext uri="{FF2B5EF4-FFF2-40B4-BE49-F238E27FC236}">
                <a16:creationId xmlns:a16="http://schemas.microsoft.com/office/drawing/2014/main" id="{31CAFAD1-FCD6-4085-873B-D73C25E02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12" y="1776454"/>
            <a:ext cx="5798042" cy="3802928"/>
          </a:xfrm>
        </p:spPr>
      </p:pic>
      <p:pic>
        <p:nvPicPr>
          <p:cNvPr id="5" name="그림 5" descr="텍스트, 패브릭이(가) 표시된 사진&#10;&#10;자동 생성된 설명">
            <a:extLst>
              <a:ext uri="{FF2B5EF4-FFF2-40B4-BE49-F238E27FC236}">
                <a16:creationId xmlns:a16="http://schemas.microsoft.com/office/drawing/2014/main" id="{A0C6C14C-34AC-4D72-A50D-B97BBF86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406" y="1783327"/>
            <a:ext cx="2668191" cy="3672348"/>
          </a:xfrm>
          <a:prstGeom prst="rect">
            <a:avLst/>
          </a:prstGeom>
        </p:spPr>
      </p:pic>
      <p:pic>
        <p:nvPicPr>
          <p:cNvPr id="6" name="그림 6" descr="그림그리기, 그리기, 칠한이(가) 표시된 사진&#10;&#10;자동 생성된 설명">
            <a:extLst>
              <a:ext uri="{FF2B5EF4-FFF2-40B4-BE49-F238E27FC236}">
                <a16:creationId xmlns:a16="http://schemas.microsoft.com/office/drawing/2014/main" id="{A96156E8-F284-4850-B259-CA18370AA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673" y="1783922"/>
            <a:ext cx="2660154" cy="3671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27530-B5BA-48CD-8585-A2E5F831A8B3}"/>
              </a:ext>
            </a:extLst>
          </p:cNvPr>
          <p:cNvSpPr txBox="1"/>
          <p:nvPr/>
        </p:nvSpPr>
        <p:spPr>
          <a:xfrm>
            <a:off x="6703483" y="58039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Transfer </a:t>
            </a:r>
            <a:r>
              <a:rPr lang="ko-KR" altLang="en-US" dirty="0" err="1"/>
              <a:t>Model</a:t>
            </a:r>
          </a:p>
          <a:p>
            <a:r>
              <a:rPr lang="ko-KR" altLang="en-US" dirty="0" err="1">
                <a:ea typeface="Malgun Gothic"/>
              </a:rPr>
              <a:t>by</a:t>
            </a:r>
            <a:r>
              <a:rPr lang="ko-KR" altLang="en-US" dirty="0">
                <a:ea typeface="Malgun Gothic"/>
              </a:rPr>
              <a:t> TF </a:t>
            </a:r>
            <a:r>
              <a:rPr lang="ko-KR" altLang="en-US" dirty="0" err="1">
                <a:ea typeface="Malgun Gothic"/>
              </a:rPr>
              <a:t>Hub</a:t>
            </a:r>
            <a:r>
              <a:rPr lang="ko-KR" altLang="en-US" dirty="0">
                <a:ea typeface="Malgun Gothic"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C6800-3300-40D3-A0DE-43E8E39497B2}"/>
              </a:ext>
            </a:extLst>
          </p:cNvPr>
          <p:cNvSpPr txBox="1"/>
          <p:nvPr/>
        </p:nvSpPr>
        <p:spPr>
          <a:xfrm>
            <a:off x="1120775" y="5809191"/>
            <a:ext cx="11662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 err="1"/>
              <a:t>Content</a:t>
            </a:r>
            <a:endParaRPr lang="ko-KR" altLang="en-US" dirty="0" err="1">
              <a:ea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8427D-CDFC-40B7-9772-5BBDB22E224D}"/>
              </a:ext>
            </a:extLst>
          </p:cNvPr>
          <p:cNvSpPr txBox="1"/>
          <p:nvPr/>
        </p:nvSpPr>
        <p:spPr>
          <a:xfrm>
            <a:off x="9656232" y="5814482"/>
            <a:ext cx="18753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Malgun Gothic"/>
              </a:rPr>
              <a:t>Model</a:t>
            </a:r>
            <a:r>
              <a:rPr lang="ko-KR" altLang="en-US" dirty="0">
                <a:ea typeface="Malgun Gothic"/>
              </a:rPr>
              <a:t> </a:t>
            </a:r>
            <a:r>
              <a:rPr lang="ko-KR" altLang="en-US" dirty="0" err="1">
                <a:ea typeface="Malgun Gothic"/>
              </a:rPr>
              <a:t>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F7907E-3701-43DC-9E93-358EDA272C0A}"/>
              </a:ext>
            </a:extLst>
          </p:cNvPr>
          <p:cNvSpPr txBox="1"/>
          <p:nvPr/>
        </p:nvSpPr>
        <p:spPr>
          <a:xfrm>
            <a:off x="4253441" y="5798607"/>
            <a:ext cx="774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 err="1"/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283768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3EBA0B-9DCE-4BD7-96DA-661E5181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ko-KR" altLang="en-US" sz="7200" kern="1200" dirty="0">
                <a:latin typeface="+mj-lt"/>
                <a:ea typeface="맑은 고딕"/>
                <a:cs typeface="+mj-cs"/>
              </a:rPr>
              <a:t>원본사진</a:t>
            </a:r>
            <a:r>
              <a:rPr lang="en-US" altLang="ko-KR" sz="7200" kern="1200" dirty="0">
                <a:latin typeface="+mj-lt"/>
                <a:ea typeface="맑은 고딕"/>
                <a:cs typeface="+mj-cs"/>
              </a:rPr>
              <a:t>- </a:t>
            </a:r>
            <a:r>
              <a:rPr lang="en-US" altLang="ko-KR" sz="7200" dirty="0" err="1">
                <a:ea typeface="맑은 고딕"/>
              </a:rPr>
              <a:t>배경그림</a:t>
            </a:r>
            <a:endParaRPr lang="en-US" altLang="ko-KR" sz="7200" kern="1200" dirty="0" err="1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699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29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Theme</vt:lpstr>
      <vt:lpstr>Photo to  background picture by using GAN</vt:lpstr>
      <vt:lpstr>개요</vt:lpstr>
      <vt:lpstr>프로젝트 목표 및 의의</vt:lpstr>
      <vt:lpstr>프로젝트에 사용한 기술 소개</vt:lpstr>
      <vt:lpstr>스케치- 스케치</vt:lpstr>
      <vt:lpstr>스케치- 스케치</vt:lpstr>
      <vt:lpstr>스케치- 배경그림</vt:lpstr>
      <vt:lpstr>스케치- 배경그림</vt:lpstr>
      <vt:lpstr>원본사진- 배경그림</vt:lpstr>
      <vt:lpstr>원본사진- 배경그림</vt:lpstr>
      <vt:lpstr>원본사진- 배경그림</vt:lpstr>
      <vt:lpstr>원본사진- 배경그림</vt:lpstr>
      <vt:lpstr>원본사진- 배경그림</vt:lpstr>
      <vt:lpstr>원본사진- 배경그림</vt:lpstr>
      <vt:lpstr>원본사진- 배경그림</vt:lpstr>
      <vt:lpstr>원본사진- 배경그림</vt:lpstr>
      <vt:lpstr>원본사진- 배경그림</vt:lpstr>
      <vt:lpstr>원본사진- 원본사진</vt:lpstr>
      <vt:lpstr>원본사진- 원본사진</vt:lpstr>
      <vt:lpstr>원본사진- 원본사진  </vt:lpstr>
      <vt:lpstr>원본사진- 원본사진</vt:lpstr>
      <vt:lpstr>원본사진- 원본사진  </vt:lpstr>
      <vt:lpstr>원본사진- 스케치</vt:lpstr>
      <vt:lpstr>원본사진- 스케치</vt:lpstr>
      <vt:lpstr>원본사진- 스케치</vt:lpstr>
      <vt:lpstr>원본사진- 스케치</vt:lpstr>
      <vt:lpstr>원본사진- 스케치</vt:lpstr>
      <vt:lpstr>결과 및 반성점</vt:lpstr>
      <vt:lpstr>결과 및 반성점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425</cp:revision>
  <dcterms:created xsi:type="dcterms:W3CDTF">2021-12-21T05:31:46Z</dcterms:created>
  <dcterms:modified xsi:type="dcterms:W3CDTF">2021-12-22T04:48:28Z</dcterms:modified>
</cp:coreProperties>
</file>